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1" r:id="rId4"/>
    <p:sldId id="280" r:id="rId5"/>
    <p:sldId id="295" r:id="rId6"/>
    <p:sldId id="294" r:id="rId7"/>
    <p:sldId id="279" r:id="rId8"/>
    <p:sldId id="278" r:id="rId9"/>
    <p:sldId id="289" r:id="rId10"/>
    <p:sldId id="288" r:id="rId11"/>
    <p:sldId id="293" r:id="rId12"/>
    <p:sldId id="292" r:id="rId13"/>
    <p:sldId id="291" r:id="rId14"/>
    <p:sldId id="298" r:id="rId15"/>
    <p:sldId id="297" r:id="rId16"/>
    <p:sldId id="296" r:id="rId17"/>
    <p:sldId id="300" r:id="rId18"/>
    <p:sldId id="299" r:id="rId19"/>
    <p:sldId id="290" r:id="rId20"/>
    <p:sldId id="302" r:id="rId21"/>
    <p:sldId id="301" r:id="rId22"/>
    <p:sldId id="303" r:id="rId23"/>
    <p:sldId id="307" r:id="rId24"/>
    <p:sldId id="310" r:id="rId25"/>
    <p:sldId id="306" r:id="rId26"/>
    <p:sldId id="305" r:id="rId27"/>
    <p:sldId id="304" r:id="rId28"/>
    <p:sldId id="309" r:id="rId29"/>
    <p:sldId id="314" r:id="rId30"/>
    <p:sldId id="313" r:id="rId31"/>
    <p:sldId id="312" r:id="rId32"/>
    <p:sldId id="311" r:id="rId33"/>
    <p:sldId id="316" r:id="rId34"/>
    <p:sldId id="318" r:id="rId35"/>
    <p:sldId id="317" r:id="rId36"/>
    <p:sldId id="31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3" d="100"/>
          <a:sy n="83" d="100"/>
        </p:scale>
        <p:origin x="146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C66020-E6B3-4CF0-A464-017769166792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448536-4E02-4FC1-B777-1E6B92FEFC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3000396"/>
          </a:xfrm>
        </p:spPr>
        <p:txBody>
          <a:bodyPr>
            <a:noAutofit/>
          </a:bodyPr>
          <a:lstStyle/>
          <a:p>
            <a:pPr algn="ctr" font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Malware 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Вредоносное ПО)</a:t>
            </a:r>
            <a:b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Вирусы для мобильных телефонов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429132"/>
            <a:ext cx="7854696" cy="1752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ЗСС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доц. А.В.Красов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emlema-zss-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00570"/>
            <a:ext cx="1787220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472608" cy="4564155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Способы </a:t>
              </a:r>
              <a:r>
                <a:rPr lang="ru-RU" sz="2600" dirty="0">
                  <a:latin typeface="Times New Roman" pitchFamily="18" charset="0"/>
                  <a:cs typeface="Times New Roman" pitchFamily="18" charset="0"/>
                </a:rPr>
                <a:t>проникновения и примеры вирусов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6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перечисленных выше методах распространения пользователь, по меньшей мере, один раз (а чаще 2 или 3) соглашается запустить файл с вирусом. Для этого создатели вирусов прибегают к всевозможным уловкам, маскируя свое «детище» под безобидную программу, игру, музыкальный файл, обновление и т.п.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Способы </a:t>
              </a:r>
              <a:r>
                <a:rPr lang="ru-RU" sz="2600" dirty="0">
                  <a:latin typeface="Times New Roman" pitchFamily="18" charset="0"/>
                  <a:cs typeface="Times New Roman" pitchFamily="18" charset="0"/>
                </a:rPr>
                <a:t>проникновения и примеры вирусов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3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начала, рассмотрим способы проникновения и примеры вирусов для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Как было сказано ранее, эта ОС является наиболее распространенной и наиболее уязвимой.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Способы </a:t>
              </a:r>
              <a:r>
                <a:rPr lang="ru-RU" sz="2600" dirty="0">
                  <a:latin typeface="Times New Roman" pitchFamily="18" charset="0"/>
                  <a:cs typeface="Times New Roman" pitchFamily="18" charset="0"/>
                </a:rPr>
                <a:t>проникновения и примеры вирусов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420888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по-настоящему профессионально написанный и обладающий защитой от анализа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Android был обнаружен только в декабре 2010 года компанией Lookout. Троян, получивший имя Geinimi, качественно отличался от всего, что было написано ранее, и обладал следующими уникальными характеристиками: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Geinimi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7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в составе легитимного ПО. В отличие от всех остальных зловредов, которые только прикидывались настоящими программами и играми, Geinimi на самом деле внедрялся в реально существующие игры. В разное время троян был найден в составе таких приложений, как Monkey Jump 2, President Versus Aliens, City Defense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Baseball Superstars 2010, разбросанных по местным маркетам Китая и различным torrent-трекерам. Функциональность оригинального приложения полностью сохранялась, поэтому пользователь даже не догадывался о заражении смартфона.</a:t>
            </a:r>
          </a:p>
          <a:p>
            <a:pPr marL="0" indent="35877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Geinimi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4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использования для организации ботнета. В коде Geinimi было найдено более 20 управляющих команд, которые позволяли выполнять такие операции, как установка и удаление приложений (правда, на это требовалось разрешение пользователя), получение списка всех установленных программ или запуск приложений.</a:t>
            </a:r>
          </a:p>
          <a:p>
            <a:pPr marL="0" indent="35877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Geinimi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55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Geinimi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70" y="1214438"/>
            <a:ext cx="6344489" cy="53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Geinimi действовал по следующему алгоритму. После запуска зараженного приложения создавался фоновый сервис, который собирал персональные данные: координаты устройства, номера IMEI и IMSI. Затем с интервалом в одну минуту он пытался связаться с одним из десяти удаленных серверов (www.widifu.com, www.udaore.com, www.frijd.com и другими), куда передавалась вся собранная информация и где собирались команды для удаленного исполнения.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Geinimi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5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Geinimi стал родоначальником полнофункциональных троянов для Android, и после его первого обнаружения на просторах интернета стали все чаще появляться зловреды с аналогичной или похожей функциональностью. Вскоре была найдена модификация Geinimi под названием ADRD, троян Android.Pjapps и множество других. Все они распространялись через различные сайты, torrent-трекеры, китайские неофициальные магазины, поэтому защититься от них можно было, просто не устанавливая приложения из неизвестных источников. Однако все изменилось, когда был обнаружен троян DroidDream, распространявшийся в составе более чем 50 приложений, опубликованных в официальном Android Market.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Geinimi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6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лет назад по компам пользователей начал свое победоносное шествие троян под названием Zeus. Благодаря изощренному дизайну и продвинутым техникам маскировки, делавшим его обнаружение невероятно трудной задачей, он смог распространиться на миллионы машин по всему миру и создать один из самых крупных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ботнетов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истории; только в США было зафиксировано более трех с половиной миллионов случаев заражения.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Zeus-in-the-Mobile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5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вирусов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Способы проникновения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римеры вирусов для популярных мобильных ОС</a:t>
            </a:r>
          </a:p>
          <a:p>
            <a:pPr marL="0" indent="358775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Содержание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 smtClean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  <a:endParaRPr lang="en-US" sz="2800" dirty="0">
                <a:solidFill>
                  <a:srgbClr val="990033"/>
                </a:solidFill>
                <a:latin typeface="Wingdings" pitchFamily="2" charset="2"/>
              </a:endParaRPr>
            </a:p>
          </p:txBody>
        </p:sp>
      </p:grpSp>
      <p:pic>
        <p:nvPicPr>
          <p:cNvPr id="1028" name="Picture 4" descr="Картинки по запросу андрои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2" y="2992917"/>
            <a:ext cx="3472197" cy="34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6996"/>
            <a:ext cx="3502399" cy="3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4717758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Zeus состояла в организации атаки типа man-in-the-browser, то есть использования техник кейлоггинга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перехвата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ее отправки на удаленные серверы. За время своей работы Zeus смог утащить сотни тысяч логинов и паролей от популярных сервисов (Facebook, Yahoo!, hi5, metroFLOG, Sonico, Netlog) и, конечно же, множества онлайн-банков.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Zeus-in-the-Mobile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028" name="Picture 4" descr="https://xakep.ru/wp-content/uploads/2014/11/ze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31065"/>
            <a:ext cx="3143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509846" cy="5214974"/>
          </a:xfrm>
        </p:spPr>
        <p:txBody>
          <a:bodyPr>
            <a:normAutofit lnSpcReduction="10000"/>
          </a:bodyPr>
          <a:lstStyle/>
          <a:p>
            <a:pPr marL="0" indent="358775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его версия была очень примитивна и представляла собой якобы секьюрити-приложение, которое при запуске выводит код верификации и закрывается. В результате в фоне повисает сервисный процесс, который занимается перехватом SMS и их отправкой на удаленный сервер. Последующие версии Zeus для Android обзавелись также системой удаленного управления с помощью сообщений с определенного номера, однако никаких продвинутых приемов маскировки или распространения вирус не использовал и в этот раз.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Zeus-in-the-Mobile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2050" name="Picture 2" descr="https://xakep.ru/wp-content/uploads/2014/11/ze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17625"/>
            <a:ext cx="31337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Symantec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 обнаружила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полиморфный троян для платформы Android, который на тот момент не мог быть найден ни одним мобильным антивирусом, кроме ее собственного (сюрприз). Троян, названный Android.Opfake, распространялся через различные веб-сайты, находившиеся преимущественно на территории России и стран СНГ, в виде бесплатной версии популярного приложения или игры.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Первый полиморфный троян</a:t>
              </a:r>
              <a:endParaRPr lang="ru-RU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2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что вредоносная программа обнаружена только на российских сайтах, но она умеет отправлять платные SMS не только на российские номера, а также на номера операторов стран СНГ, стран Европы, а также Австралии, Израиля и Тайваня.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видоизменяется автоматически по заданному алгоритму, кроме того, каждые несколько дней модификации в код вносятся вручную. По мнению исследователей, это свидетельствует о том, что авторы программы следят за работой своего детища.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полиморфный </a:t>
              </a:r>
              <a:r>
                <a: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троян</a:t>
              </a:r>
              <a:endParaRPr lang="ru-RU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0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Полиморфным он был только условно, так как изменение трояна происходило на стороне сервера. При каждой новой загрузке файла содержимое APK-файла изменялось с помощью различных методов, таких как модификация файлов данных, включение в пакет приложения «мусорных файлов», а также изменение имен файлов. Все это затрудняло обнаружение мобильными антивирусами, которые в то время использовали примитивные техники идентификации, типа сверки контрольных сумм и проверки на наличие специфических файлов в пакете.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полиморфный </a:t>
              </a:r>
              <a:r>
                <a: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троян</a:t>
              </a:r>
              <a:endParaRPr lang="ru-RU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8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Полиморфизм Android.Opfake осуществляется тремя способами: с помощью изменения данных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перепаковки файлов в пакете и внедрения мусорных файлов. Например, в одном из случаев при После попадания на смартфон жертвы и запуска троян извлекал из файла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res/raw/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data.db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операторов связи и платных коротких номеров и начинал отправку SMS. В дополнение троян открывал в браузере веб-страницу, содержащую ссылки на другое вредоносное ПО. Интересно, что сообщения также изменялись при каждой новой мутации трояна, в результате чего было невозможно блокировать определенные типы сообщений на стороне оператора.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полиморфный </a:t>
              </a:r>
              <a:r>
                <a: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троян</a:t>
              </a:r>
              <a:endParaRPr lang="ru-RU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32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281885"/>
            <a:ext cx="4861204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кода показал,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res/raw/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data.db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базу данных операторов сотовой связи со списком премиальных номеров и сообщений для отправки в том случае, если пользователь установит эту программу на свой телефон. Содержимое SMS-сообщений меняется при каждой загрузке, что приводит к генерации уникальных пакетов.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полиморфный </a:t>
              </a:r>
              <a:r>
                <a: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троян</a:t>
              </a:r>
              <a:endParaRPr lang="ru-RU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55" y="1270588"/>
            <a:ext cx="3816666" cy="51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4573742" cy="5214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другом случае полиморфизм OpFake достигался с помощью иной техники. В некоторых APK весь код и файлы с данными были одинаковыми, но MANIFEST.MF и сигнатуры отличались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Здесь полиморфизм достигается просто изменением порядка строк и файлов в пакете, в результате чего при генерации получаются новые манифест и сигнатуры.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полиморфный </a:t>
              </a:r>
              <a:r>
                <a: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троян</a:t>
              </a:r>
              <a:endParaRPr lang="ru-RU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359694"/>
            <a:ext cx="33718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4285710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июне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сотрудники «Лаборатории Касперского» обнаружили наиболее сложный и продвинутый в техническом плане троян для Android из всех, что встречались до этого. Троян получил имя Backdoor.AndroidOS.Obad.a. Это было независимое приложение, не внедряемое в легитимный софт и, судя по всему, распространяемое под видом известных приложений.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Самый </a:t>
              </a:r>
              <a:r>
                <a: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продвинутый троян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5122" name="Picture 2" descr="Android Obad 10 Origin как удалить с телефо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8" b="11441"/>
          <a:stretch/>
        </p:blipFill>
        <p:spPr bwMode="auto">
          <a:xfrm>
            <a:off x="5508104" y="1340768"/>
            <a:ext cx="3168352" cy="49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соглашения пользователя с длинным списком полномочий, установки и запуска он запрашивал права администратора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 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нужны только для двух вещей: самостоятельной блокировки экрана и защиты от удаления. Последнее троян делал особенно изысканно. Используя ранее неизвестный баг в Android, он удалял себя из списка приложений с полномочиями администратора, из-за чего его невозможно было лишить этих прав и, как следствие, удалить.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Самый </a:t>
              </a:r>
              <a:r>
                <a: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продвинутый троян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3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последнее десятилетие мобильные телефоны претерпели значительную эволюцию. Теперь это не обычное устройство с монохромным маленьким дисплеем, которое предназначено в основном для того чтобы совершать голосовые вызовы и разве что еще отправлять SMS.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уже миниатюрный компьютер, обладающий многими признаками полноценного ПК: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процессор, операционная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система, различные сложные приложения и т.д. Стандарты сотовой связи также не стояли на месте последние 10 лет. За этот период они также получили значительное развитие от 2G до 4G, а скорость передачи данных уже не уступает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проводному интернету. Эти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послужили плодотворной почвой для развития вирусов особого вида, которые живут исключительно в мобильных телефонах.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История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0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троян проверял в системе наличие прав root и при следующем подключении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отправлял информацию об устройстве на удаленный сервер. Информация была типична для такого рода приложений и содержала в себе номер телефона, IMEI, MAC-адреса и подобную информацию. В ответ он получал список команд для исполнения и заносил их в базу данных с пометкой о времени исполнения. Удаленными командами могли быть: проверка баланса, отправка сообщений, переход в режим проксирования трафика, скачивание и установка приложений, отправка файлов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и др.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Самый </a:t>
              </a:r>
              <a:r>
                <a: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продвинутый троян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1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попытке анализа кода трояна обнаружилось использование множества техник защиты от анализа. Во-первых, троян эксплуатировал неизвестный ранее баг в утилите dex2jar, из-за которого декомпиляция кода трояна происходила некорректно. Во-вторых, троян использовал еще один неизвестный баг в Android, позволяющий создать файл Manifest.xml, в котором содержится метаинформация о приложении, таким образом, чтобы он противоречил стандартам Google, но при этом корректно обрабатывался при запуске приложения. Из-за этого многие инструменты анализа просто не срабатывали.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Самый </a:t>
              </a:r>
              <a:r>
                <a: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продвинутый троян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4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удавалось распаковать и декомпилировать код трояна, обойдя эти ограничения, то дальше приходилось иметь дело с многоуровневой системой шифрования, которая защищала от анализа все текстовые данные, а также имена методов (они тоже были строками и вызывались посредством рефлексии). Интересно, что ключом для первого слоя шифрования была строка с главной страницы facebook.com, из-за чего работу трояна невозможно было проанализировать в «стерильной комнате», без подключения к интернету (хотя ограничение, конечно, можно обойти с помощью прокси).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Самый </a:t>
              </a:r>
              <a:r>
                <a: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продвинутый троян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3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869886" cy="5214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Данная ОС является наиболее защищенной от вирусов, это связано в первую очередь с тем что, исходный код этой ОС был закрыт вплоть до конца 2016 года. Поэтому возможность появления вирусов для этой системы была близка к нулю. Первые вирусы появившиеся еще в 2014-2015 годах, были примитивными копиями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Geinimi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Zeus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Их функционал ограничивался кражей персональных данных. Принцип действия был идентичным, но скрытность вируса была плохой, поэтому удалить их не составит труда.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Вирусы для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iOS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6146" name="Picture 2" descr="Картинки по запросу вирусы для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31" y="1214422"/>
            <a:ext cx="2808312" cy="49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Однако в 2016-2017 годах появились вирусы обладающие «особенными» способами проникновения на гаджет.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попадает на устройства нестандартными методами, включая заражение трафика местных провайдеров, а также в форме программ для работы с соцсетями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 с офлайновой установкой. На заражённом iOS-устройстве YiSpecter может скачивать, устанавливать и запускать любые приложения, заменять существующие программы своими или взламывать их, добавляя в них рекламу, менять поисковую систему по умолчанию в Safari, управлять вкладками и избранными страницами браузера, а также отправлять информацию о пользователе на внешний сервер. При этом после ручного удаления YiSpecter вирус вновь загружается на устройство.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Вирусы для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iOS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7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2016 года произошла массовая «атака» на устройства 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вируса KeyRaider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которой злоумышленники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доступ к 225 тысячам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аккаунтов Apple ID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Данный вирус стал популярен благодаря краже данных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публичных личностей из облачного хранилища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iCloud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действия заключается в 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перехватывает систему через MobileSubstrate и крадет имена пользователей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Apple и пароли,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перехватывая трафик iTunes на устройстве. KeyRaider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отключает локальные и удаленные функции разблокировки на iPhone и iPad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затрудняет удаление вируса. Наибольшее распространение получил в США и Китае.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Вирусы для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iOS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7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выше перечисленные вирусы являются «истоками» десятков тысяч вирусов созданных в последующие годы и создаваемых сейчас. Это обусловлено тем, что количество уязвимостей мобильных ОС значительно меньше количества уязвимостей десктопных ОС. Основной принцип их действия, это проникновение с тем или иным приложением и заменой части этого приложения на файлы содержащие код вируса. По факту, это самый распространенный принцип функционирования «мобильных» вирусов с помощью которого можно реализовать практически любую атаку на смартфон. Как с целью кражи персональных данных, так и кражу средств с приложений интернет-банкинга.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algn="just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600" dirty="0">
                  <a:latin typeface="Times New Roman" pitchFamily="18" charset="0"/>
                  <a:cs typeface="Times New Roman" pitchFamily="18" charset="0"/>
                </a:rPr>
                <a:t>Способы проникновения и примеры вирусов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4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вирус для мобильных телефонов появился в 2004 году и носил название Cabir.A. Он распространялся через Bluetooth и не причинял существенного вреда для мобильных телефонов, а был создан группой писателей вирусов в качестве предупреждения о начале нового направления в создании вирусов. Cabir.A действительно показал, что мобильные телефоны подвержены распространению вирусов не меньше чем ПК. В настоящее время уже существует тысячи различных вирусов и десятки антивирусных программ.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История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7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99% всех вредоносных программ для мобильных устройств, обнаруженных «Лабораторией Касперского», было нацелено на платформу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год эксперты «Лаборатории Касперского» обнаружили более 35 000 вредоносных программ для Android-устройств.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значительного увеличения числа вредоносных программ для Android: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Android стала наиболее распространенной операционной системой для новых смартфонов — ее доля на рынке более 70%.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ОС Android, простота создания приложений для нее и множество неофициальных магазинов приложений существенно влияют на безопасность.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История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4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сравнительно долго оставалась одной из немногих безопасных операционных систем. Вплоть до недавнего времени основную опасность для пользователей iPhone и iPad представляли иногда пропускаемые модераторами вредоносные приложения в AppStore и похищавшие данные поддельные подарочные карты iTunes.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изменилось в 2014 году, когда владельцы гаджетов Apple с разницей всего в пару недель стали жертвами двух мощных троянов. Сначала китайские пользователи стали жертвами распространяемого через сторонние магазины приложений вируса WireLurker. Программа шпионила за пользователями и похищала их личные и финансовые данные. Спустя некоторое время китайские власти закрыли сайт, через который распространялся троян, а также арестовали создавших его программистов.</a:t>
            </a:r>
          </a:p>
          <a:p>
            <a:pPr marL="0" indent="358775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История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4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Кража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персональной информации.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вирусы собирают различные сведения, имеющиеся в телефоне, например, контакты владельца телефона, пароли от программ, параметры учётных записей, таких, как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AppStore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информация, полученная вирусом, отправляется на сервер злоумышленников, где используется по их усмотрению. Один из самых серьезных вирусов такого плана — Android.Geinimi. Попадая в систему, он определяет местоположение смартфона, загружает файлы из Интернета, считывает и записывает закладки браузера, получает доступ к контактам, совершает звонки, отправляет, читает и редактирует SMS-сообщения.</a:t>
            </a:r>
          </a:p>
          <a:p>
            <a:pPr marL="0" indent="35877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7" cy="545727"/>
            <a:chOff x="1187450" y="1847850"/>
            <a:chExt cx="6769321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1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Классификация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вирусов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4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платных SMS-сообщений, звонки на «партнерский номер» без ведома владельца.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за отправку сообщения или за звонок списывается серьезная сумма средств с лицевого счета владельца телефона. Разумеется, деньги попадают в руки злоумышленников. Из самых известных подобных угроз можно назвать Android.SmsSend, а также давно известные RedBrowser и Webster для Java-платформы. Они маскируются под различные полезные программы, вызывая тем самым доверие у пользователя. Также существуют вирусы и для других платформ, например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Symbian OS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Phone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др.</a:t>
            </a:r>
          </a:p>
          <a:p>
            <a:pPr marL="0" indent="35877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Классификация вирусов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1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Защищенных систем связи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Arial Cyr"/>
              </a:rPr>
              <a:t> Malware (</a:t>
            </a:r>
            <a:r>
              <a:rPr lang="ru-RU" sz="1600" dirty="0" smtClean="0">
                <a:latin typeface="Arial Cyr"/>
              </a:rPr>
              <a:t>Вредоносное ПО)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 посредством использованием систем 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интернет-банкинга.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вирус открывает доступ к мобильному приложению для работы с банком или соответствующему веб-сайту, либо перехватывает SMS-сообщения, передаваемые пользователю от систем интернет-банкинга. Опасность данного типа может подстерегать владельцев мобильных телефонов, работающих на различных платформах. Известен троян Trojan-Spy.SymbOS.Zbot.a, работающий в совокупности с популярным вирусом Zbot для обычных ПК.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8" y="6500834"/>
            <a:ext cx="2714612" cy="357166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Каф. ЗСС СПбГУТ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www.zss.sut.ru ; krasov@inbox.ru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57158" y="571480"/>
            <a:ext cx="8643998" cy="545727"/>
            <a:chOff x="1187450" y="1847850"/>
            <a:chExt cx="6769322" cy="54572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219940" y="1891609"/>
              <a:ext cx="6736832" cy="50196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indent="357188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Классификация вирусов</a:t>
              </a: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592</TotalTime>
  <Words>2704</Words>
  <Application>Microsoft Office PowerPoint</Application>
  <PresentationFormat>Экран (4:3)</PresentationFormat>
  <Paragraphs>222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Arial Cyr</vt:lpstr>
      <vt:lpstr>Calibri</vt:lpstr>
      <vt:lpstr>Constantia</vt:lpstr>
      <vt:lpstr>Courier New</vt:lpstr>
      <vt:lpstr>Times New Roman</vt:lpstr>
      <vt:lpstr>Wingdings</vt:lpstr>
      <vt:lpstr>Wingdings 2</vt:lpstr>
      <vt:lpstr>Поток</vt:lpstr>
      <vt:lpstr>Кафедра Защищенных систем связи Malware  (Вредоносное ПО)  Лекция 9. Вирусы для мобильных телефонов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  <vt:lpstr>Кафедра Защищенных систем связи  Malware (Вредоносное ПО)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Valery Vasiliev</cp:lastModifiedBy>
  <cp:revision>68</cp:revision>
  <dcterms:created xsi:type="dcterms:W3CDTF">2015-10-10T17:01:06Z</dcterms:created>
  <dcterms:modified xsi:type="dcterms:W3CDTF">2017-07-04T19:03:38Z</dcterms:modified>
</cp:coreProperties>
</file>